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tony@mckoneconsultancy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Preventing bullying in your workplace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687904" y="6292373"/>
            <a:ext cx="4556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Learning Module 2:  Preventing Bullying</a:t>
            </a:r>
            <a:endParaRPr lang="en-NZ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77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51"/>
    </mc:Choice>
    <mc:Fallback>
      <p:transition spd="slow" advTm="625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Bullying prevention policy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Policy should be endorsed and supported by senior management</a:t>
            </a:r>
          </a:p>
          <a:p>
            <a:r>
              <a:rPr lang="en-NZ" dirty="0" smtClean="0"/>
              <a:t>Policy should be:</a:t>
            </a:r>
          </a:p>
          <a:p>
            <a:pPr lvl="1"/>
            <a:r>
              <a:rPr lang="en-NZ" dirty="0" smtClean="0"/>
              <a:t>Easy to understand</a:t>
            </a:r>
          </a:p>
          <a:p>
            <a:pPr lvl="1"/>
            <a:r>
              <a:rPr lang="en-NZ" dirty="0" smtClean="0"/>
              <a:t>Provided in languages represented in workplace</a:t>
            </a:r>
          </a:p>
          <a:p>
            <a:pPr lvl="1"/>
            <a:r>
              <a:rPr lang="en-NZ" dirty="0" smtClean="0"/>
              <a:t>Consistent with workplace H&amp;S policies and objectives</a:t>
            </a:r>
          </a:p>
          <a:p>
            <a:pPr lvl="1"/>
            <a:r>
              <a:rPr lang="en-NZ" dirty="0" smtClean="0"/>
              <a:t>Openly communicated and accompanied by staff training in expected behaviour and the bullying reporting process</a:t>
            </a:r>
          </a:p>
          <a:p>
            <a:endParaRPr lang="en-NZ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346212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778"/>
    </mc:Choice>
    <mc:Fallback>
      <p:transition spd="slow" advTm="257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Educate staff about bullying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Educate your staff about bullying behaviour and consequences when it occurs so that:</a:t>
            </a:r>
          </a:p>
          <a:p>
            <a:pPr lvl="1"/>
            <a:r>
              <a:rPr lang="en-NZ" dirty="0" smtClean="0"/>
              <a:t>They are more aware of their role and responsibilities</a:t>
            </a:r>
          </a:p>
          <a:p>
            <a:pPr lvl="1"/>
            <a:r>
              <a:rPr lang="en-NZ" dirty="0" smtClean="0"/>
              <a:t>They are more aware of what bullying is and isn’t</a:t>
            </a:r>
          </a:p>
          <a:p>
            <a:pPr lvl="1"/>
            <a:r>
              <a:rPr lang="en-NZ" dirty="0" smtClean="0"/>
              <a:t>Perpetrators more conscious of and modify their behaviour</a:t>
            </a:r>
          </a:p>
          <a:p>
            <a:pPr lvl="1"/>
            <a:r>
              <a:rPr lang="en-NZ" dirty="0" smtClean="0"/>
              <a:t>Everyone knows the consequences of malicious, frivolous or troublesome complaints</a:t>
            </a:r>
          </a:p>
          <a:p>
            <a:pPr lvl="1"/>
            <a:r>
              <a:rPr lang="en-NZ" dirty="0" smtClean="0"/>
              <a:t>It promotes culture change and healthier and safer workplace</a:t>
            </a:r>
          </a:p>
          <a:p>
            <a:pPr lvl="1"/>
            <a:r>
              <a:rPr lang="en-NZ" dirty="0" smtClean="0"/>
              <a:t>Employees take responsibility for acting against bullying behaviour</a:t>
            </a:r>
          </a:p>
          <a:p>
            <a:pPr lvl="1"/>
            <a:r>
              <a:rPr lang="en-NZ" dirty="0" smtClean="0"/>
              <a:t>Your people become aware of other people’s working styles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689937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179"/>
    </mc:Choice>
    <mc:Fallback>
      <p:transition spd="slow" advTm="321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Provide support and continually review to improve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Have a designated and trained contact person to receive complaints</a:t>
            </a:r>
          </a:p>
          <a:p>
            <a:r>
              <a:rPr lang="en-NZ" dirty="0" smtClean="0"/>
              <a:t>Consider external support (e.g. EAP)</a:t>
            </a:r>
          </a:p>
          <a:p>
            <a:r>
              <a:rPr lang="en-NZ" dirty="0" smtClean="0"/>
              <a:t>Consider having an external independent investigator to investigate complaints</a:t>
            </a:r>
          </a:p>
          <a:p>
            <a:r>
              <a:rPr lang="en-NZ" dirty="0" smtClean="0"/>
              <a:t>Continually assess your workplace culture to identify and eliminate factors that can lead to bullying</a:t>
            </a:r>
          </a:p>
          <a:p>
            <a:r>
              <a:rPr lang="en-NZ" dirty="0" smtClean="0"/>
              <a:t>Measure your workplace culture, policies and procedures to ensure they’re fit for purpose and are being followed</a:t>
            </a:r>
          </a:p>
          <a:p>
            <a:r>
              <a:rPr lang="en-NZ" dirty="0" smtClean="0"/>
              <a:t>Review Bullying data and report on this to H&amp;S Committees and Senior Management to monitor effectiveness of policy/procedures</a:t>
            </a:r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576086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402"/>
    </mc:Choice>
    <mc:Fallback>
      <p:transition spd="slow" advTm="274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For more information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For support and advice in dealing with Workplace Bullying contact:</a:t>
            </a:r>
          </a:p>
          <a:p>
            <a:pPr marL="457200" lvl="1" indent="0">
              <a:buNone/>
            </a:pPr>
            <a:r>
              <a:rPr lang="en-NZ" dirty="0" smtClean="0"/>
              <a:t>Tony McKone</a:t>
            </a:r>
            <a:br>
              <a:rPr lang="en-NZ" dirty="0" smtClean="0"/>
            </a:br>
            <a:r>
              <a:rPr lang="en-NZ" dirty="0" smtClean="0"/>
              <a:t>McKone</a:t>
            </a:r>
            <a:r>
              <a:rPr lang="en-NZ" dirty="0" smtClean="0"/>
              <a:t> Consultancy Ltd</a:t>
            </a:r>
          </a:p>
          <a:p>
            <a:pPr marL="457200" lvl="1" indent="0">
              <a:buNone/>
            </a:pPr>
            <a:r>
              <a:rPr lang="en-NZ" dirty="0" smtClean="0"/>
              <a:t>Email: </a:t>
            </a:r>
            <a:r>
              <a:rPr lang="en-NZ" dirty="0" smtClean="0">
                <a:hlinkClick r:id="rId2"/>
              </a:rPr>
              <a:t>tony@mckoneconsultancy.com</a:t>
            </a:r>
            <a:endParaRPr lang="en-NZ" dirty="0" smtClean="0"/>
          </a:p>
          <a:p>
            <a:pPr marL="457200" lvl="1" indent="0">
              <a:buNone/>
            </a:pPr>
            <a:r>
              <a:rPr lang="en-NZ" dirty="0" smtClean="0"/>
              <a:t>Phone: 027 698 2123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34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69"/>
    </mc:Choice>
    <mc:Fallback>
      <p:transition spd="slow" advTm="121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Your legal responsibilities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Employers</a:t>
            </a:r>
            <a:r>
              <a:rPr lang="en-NZ" dirty="0" smtClean="0"/>
              <a:t> have to identify and control hazards in the workplace</a:t>
            </a:r>
          </a:p>
          <a:p>
            <a:pPr lvl="1"/>
            <a:r>
              <a:rPr lang="en-NZ" dirty="0" smtClean="0"/>
              <a:t>If you don’t – you could face fines of up to $500,000 and 2 years imprisonment</a:t>
            </a:r>
          </a:p>
          <a:p>
            <a:r>
              <a:rPr lang="en-NZ" dirty="0" smtClean="0"/>
              <a:t>The </a:t>
            </a:r>
            <a:r>
              <a:rPr lang="en-NZ" i="1" dirty="0" smtClean="0">
                <a:solidFill>
                  <a:schemeClr val="accent6">
                    <a:lumMod val="75000"/>
                  </a:schemeClr>
                </a:solidFill>
              </a:rPr>
              <a:t>Health and Safety Reform Bill </a:t>
            </a:r>
            <a:r>
              <a:rPr lang="en-NZ" dirty="0" smtClean="0"/>
              <a:t>reinforces this concept and proposes three tiers of offences ranging from $300k and 5 years imprisonment up to $3million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Employees</a:t>
            </a:r>
            <a:r>
              <a:rPr lang="en-NZ" dirty="0" smtClean="0"/>
              <a:t> too have a responsibility to report and help manage hazards.  It’s not just the domain of the employer.</a:t>
            </a:r>
          </a:p>
          <a:p>
            <a:pPr lvl="1"/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563241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769"/>
    </mc:Choice>
    <mc:Fallback>
      <p:transition spd="slow" advTm="227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Good relationships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Having good relationships in a respectful work environment prevents bullying.</a:t>
            </a:r>
          </a:p>
          <a:p>
            <a:r>
              <a:rPr lang="en-NZ" dirty="0" smtClean="0"/>
              <a:t>Create that environment</a:t>
            </a:r>
          </a:p>
          <a:p>
            <a:r>
              <a:rPr lang="en-NZ" dirty="0" smtClean="0"/>
              <a:t>Give your staff/employees a clear picture of what you want to achieve – engage them with a common goal</a:t>
            </a:r>
          </a:p>
          <a:p>
            <a:r>
              <a:rPr lang="en-NZ" dirty="0" smtClean="0"/>
              <a:t>Have clear guidelines for expected behaviour, work culture and values</a:t>
            </a:r>
          </a:p>
          <a:p>
            <a:r>
              <a:rPr lang="en-NZ" dirty="0" smtClean="0"/>
              <a:t>Foster a shared sense of purpose with and for your employees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81446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090"/>
    </mc:Choice>
    <mc:Fallback>
      <p:transition spd="slow" advTm="220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Build managers who are leaders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Competent managers reduce absenteeism and increase job satisfaction</a:t>
            </a:r>
          </a:p>
          <a:p>
            <a:r>
              <a:rPr lang="en-NZ" dirty="0" smtClean="0"/>
              <a:t>Leaders need to be:</a:t>
            </a:r>
          </a:p>
          <a:p>
            <a:pPr lvl="1"/>
            <a:r>
              <a:rPr lang="en-NZ" dirty="0" smtClean="0"/>
              <a:t>Respectful and responsible</a:t>
            </a:r>
          </a:p>
          <a:p>
            <a:pPr lvl="1"/>
            <a:r>
              <a:rPr lang="en-NZ" dirty="0" smtClean="0"/>
              <a:t>Manage and communicate existing and future work</a:t>
            </a:r>
          </a:p>
          <a:p>
            <a:pPr lvl="1"/>
            <a:r>
              <a:rPr lang="en-NZ" dirty="0" smtClean="0"/>
              <a:t>Use good reasoning to manage difficult situations</a:t>
            </a:r>
          </a:p>
          <a:p>
            <a:pPr lvl="1"/>
            <a:r>
              <a:rPr lang="en-NZ" dirty="0" smtClean="0"/>
              <a:t>Manage the individual within the team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39666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778"/>
    </mc:Choice>
    <mc:Fallback>
      <p:transition spd="slow" advTm="237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Clear workplace culture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Workplaces need clear statements on:</a:t>
            </a:r>
          </a:p>
          <a:p>
            <a:pPr lvl="1"/>
            <a:r>
              <a:rPr lang="en-NZ" dirty="0" smtClean="0"/>
              <a:t>Expected conduct</a:t>
            </a:r>
          </a:p>
          <a:p>
            <a:pPr lvl="1"/>
            <a:r>
              <a:rPr lang="en-NZ" dirty="0" smtClean="0"/>
              <a:t>Core values</a:t>
            </a:r>
          </a:p>
          <a:p>
            <a:pPr lvl="1"/>
            <a:r>
              <a:rPr lang="en-NZ" dirty="0" smtClean="0"/>
              <a:t>Vision and purpose</a:t>
            </a:r>
          </a:p>
          <a:p>
            <a:pPr lvl="1"/>
            <a:endParaRPr lang="en-NZ" dirty="0"/>
          </a:p>
          <a:p>
            <a:r>
              <a:rPr lang="en-NZ" dirty="0" smtClean="0"/>
              <a:t>Employees should be consulted with and involved in developing these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62861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34"/>
    </mc:Choice>
    <mc:Fallback>
      <p:transition spd="slow" advTm="214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Codes of conduct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code of conduct is an agreement on rules of behaviour for a group or organisation </a:t>
            </a:r>
            <a:r>
              <a:rPr lang="en-NZ" sz="1200" i="1" dirty="0" smtClean="0"/>
              <a:t>(Collins English dictionary)</a:t>
            </a:r>
          </a:p>
          <a:p>
            <a:r>
              <a:rPr lang="en-NZ" dirty="0" smtClean="0"/>
              <a:t>A code of conduct should state:</a:t>
            </a:r>
          </a:p>
          <a:p>
            <a:pPr lvl="1"/>
            <a:r>
              <a:rPr lang="en-NZ" dirty="0" smtClean="0"/>
              <a:t>Expected behaviours, rules, practices and responsibilities</a:t>
            </a:r>
          </a:p>
          <a:p>
            <a:pPr lvl="1"/>
            <a:r>
              <a:rPr lang="en-NZ" dirty="0" smtClean="0"/>
              <a:t>Consequences for not following these</a:t>
            </a:r>
          </a:p>
          <a:p>
            <a:pPr lvl="1"/>
            <a:r>
              <a:rPr lang="en-NZ" dirty="0" smtClean="0"/>
              <a:t>Explain what is considered serious misconduct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55471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610"/>
    </mc:Choice>
    <mc:Fallback>
      <p:transition spd="slow" advTm="216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Values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Values are an organisations “guiding beacon” or describe “how we work and do our business”</a:t>
            </a:r>
          </a:p>
          <a:p>
            <a:r>
              <a:rPr lang="en-NZ" dirty="0" smtClean="0"/>
              <a:t>Values can help define non-negotiable behaviours and provide frameworks for:</a:t>
            </a:r>
          </a:p>
          <a:p>
            <a:pPr lvl="1"/>
            <a:r>
              <a:rPr lang="en-NZ" dirty="0" smtClean="0"/>
              <a:t>How staff treat each other and customers</a:t>
            </a:r>
          </a:p>
          <a:p>
            <a:pPr lvl="1"/>
            <a:r>
              <a:rPr lang="en-NZ" dirty="0" smtClean="0"/>
              <a:t>Achieving the vision and increasing effectiveness of the organisation</a:t>
            </a:r>
          </a:p>
          <a:p>
            <a:pPr lvl="1"/>
            <a:r>
              <a:rPr lang="en-NZ" dirty="0" smtClean="0"/>
              <a:t>Helping clarify work-life and how people fit into the big picture</a:t>
            </a:r>
          </a:p>
          <a:p>
            <a:pPr lvl="1"/>
            <a:r>
              <a:rPr lang="en-NZ" dirty="0" smtClean="0"/>
              <a:t>Creating an environment that promotes work satisfaction and meaningful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271075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634"/>
    </mc:Choice>
    <mc:Fallback>
      <p:transition spd="slow" advTm="246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Vision and purpose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Vision gives the direction and desired result for an organisation</a:t>
            </a:r>
          </a:p>
          <a:p>
            <a:r>
              <a:rPr lang="en-NZ" dirty="0" smtClean="0"/>
              <a:t>Provides guiding principles for a workplace</a:t>
            </a:r>
          </a:p>
          <a:p>
            <a:r>
              <a:rPr lang="en-NZ" dirty="0" smtClean="0"/>
              <a:t>Helps navigate the ups and downs in an organisation</a:t>
            </a:r>
          </a:p>
          <a:p>
            <a:r>
              <a:rPr lang="en-NZ" dirty="0" smtClean="0"/>
              <a:t>Re-orientates culture in times of stress and change</a:t>
            </a:r>
          </a:p>
          <a:p>
            <a:endParaRPr lang="en-NZ" dirty="0"/>
          </a:p>
          <a:p>
            <a:pPr marL="0" indent="0" algn="ctr">
              <a:buNone/>
            </a:pPr>
            <a:r>
              <a:rPr lang="en-NZ" dirty="0" smtClean="0">
                <a:solidFill>
                  <a:schemeClr val="tx1"/>
                </a:solidFill>
              </a:rPr>
              <a:t>A vision needs to be simple, easy to communicate and understand, and clearly represents the defining values of the organisation.</a:t>
            </a:r>
          </a:p>
          <a:p>
            <a:endParaRPr lang="en-NZ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8957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377"/>
    </mc:Choice>
    <mc:Fallback>
      <p:transition spd="slow" advTm="233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Make bullying prevention transparent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Have a clear policy and procedure for handling bullying</a:t>
            </a:r>
          </a:p>
          <a:p>
            <a:r>
              <a:rPr lang="en-NZ" dirty="0" smtClean="0"/>
              <a:t>Ensure all staff </a:t>
            </a:r>
            <a:r>
              <a:rPr lang="en-NZ" b="1" dirty="0" smtClean="0"/>
              <a:t>and</a:t>
            </a:r>
            <a:r>
              <a:rPr lang="en-NZ" dirty="0" smtClean="0"/>
              <a:t> </a:t>
            </a:r>
            <a:r>
              <a:rPr lang="en-NZ" b="1" dirty="0" smtClean="0"/>
              <a:t>contractors</a:t>
            </a:r>
            <a:r>
              <a:rPr lang="en-NZ" dirty="0" smtClean="0"/>
              <a:t> are inducted in the policy when they start working for you</a:t>
            </a:r>
          </a:p>
          <a:p>
            <a:r>
              <a:rPr lang="en-NZ" dirty="0" smtClean="0"/>
              <a:t>Reporting bullying should be easy to do</a:t>
            </a:r>
          </a:p>
          <a:p>
            <a:r>
              <a:rPr lang="en-NZ" dirty="0" smtClean="0"/>
              <a:t>Staff should know what to expect once an incident is reported</a:t>
            </a:r>
          </a:p>
          <a:p>
            <a:r>
              <a:rPr lang="en-NZ" dirty="0" smtClean="0"/>
              <a:t>Policy should be developed with input from employees, their union(s), and management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004816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18"/>
    </mc:Choice>
    <mc:Fallback>
      <p:transition spd="slow" advTm="224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</TotalTime>
  <Words>766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Slice</vt:lpstr>
      <vt:lpstr>Preventing bullying in your workplace</vt:lpstr>
      <vt:lpstr>Your legal responsibilities</vt:lpstr>
      <vt:lpstr>Good relationships</vt:lpstr>
      <vt:lpstr>Build managers who are leaders</vt:lpstr>
      <vt:lpstr>A Clear workplace culture</vt:lpstr>
      <vt:lpstr>Codes of conduct</vt:lpstr>
      <vt:lpstr>Values</vt:lpstr>
      <vt:lpstr>Vision and purpose</vt:lpstr>
      <vt:lpstr>Make bullying prevention transparent</vt:lpstr>
      <vt:lpstr>Bullying prevention policy</vt:lpstr>
      <vt:lpstr>Educate staff about bullying</vt:lpstr>
      <vt:lpstr>Provide support and continually review to improve</vt:lpstr>
      <vt:lpstr>For more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bullying in your workplace</dc:title>
  <dc:creator>McKone Consultancy</dc:creator>
  <cp:lastModifiedBy>McKone Consultancy</cp:lastModifiedBy>
  <cp:revision>13</cp:revision>
  <dcterms:created xsi:type="dcterms:W3CDTF">2015-04-23T00:05:13Z</dcterms:created>
  <dcterms:modified xsi:type="dcterms:W3CDTF">2015-04-23T04:00:14Z</dcterms:modified>
</cp:coreProperties>
</file>