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ony@mckoneconsultancy.com" TargetMode="External"/><Relationship Id="rId2" Type="http://schemas.openxmlformats.org/officeDocument/2006/relationships/hyperlink" Target="Preventing%20bullying%20in%20your%20workplace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sz="7200" dirty="0" smtClean="0"/>
              <a:t>Workplace</a:t>
            </a:r>
            <a:br>
              <a:rPr lang="en-NZ" sz="7200" dirty="0" smtClean="0"/>
            </a:br>
            <a:r>
              <a:rPr lang="en-NZ" sz="7200" dirty="0" smtClean="0"/>
              <a:t>Bullying</a:t>
            </a:r>
            <a:endParaRPr lang="en-NZ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790078"/>
            <a:ext cx="6400800" cy="1947333"/>
          </a:xfrm>
        </p:spPr>
        <p:txBody>
          <a:bodyPr/>
          <a:lstStyle/>
          <a:p>
            <a:r>
              <a:rPr lang="en-NZ" dirty="0" smtClean="0"/>
              <a:t>                      </a:t>
            </a:r>
            <a:r>
              <a:rPr lang="en-NZ" dirty="0">
                <a:solidFill>
                  <a:srgbClr val="FF0000"/>
                </a:solidFill>
              </a:rPr>
              <a:t>i</a:t>
            </a:r>
            <a:r>
              <a:rPr lang="en-NZ" dirty="0" smtClean="0">
                <a:solidFill>
                  <a:srgbClr val="FF0000"/>
                </a:solidFill>
              </a:rPr>
              <a:t>s a Hazard</a:t>
            </a:r>
          </a:p>
          <a:p>
            <a:endParaRPr lang="en-NZ" dirty="0">
              <a:solidFill>
                <a:srgbClr val="FF0000"/>
              </a:solidFill>
            </a:endParaRPr>
          </a:p>
          <a:p>
            <a:r>
              <a:rPr lang="en-NZ" dirty="0" smtClean="0">
                <a:solidFill>
                  <a:srgbClr val="FF0000"/>
                </a:solidFill>
              </a:rPr>
              <a:t>                             </a:t>
            </a:r>
            <a:r>
              <a:rPr lang="en-NZ" sz="3600" b="1" dirty="0" smtClean="0">
                <a:solidFill>
                  <a:srgbClr val="FF0000"/>
                </a:solidFill>
              </a:rPr>
              <a:t> </a:t>
            </a:r>
            <a:r>
              <a:rPr lang="en-NZ" sz="3600" b="1" dirty="0" smtClean="0">
                <a:solidFill>
                  <a:schemeClr val="tx1"/>
                </a:solidFill>
              </a:rPr>
              <a:t>YOU </a:t>
            </a:r>
            <a:r>
              <a:rPr lang="en-NZ" dirty="0" smtClean="0">
                <a:solidFill>
                  <a:schemeClr val="tx1"/>
                </a:solidFill>
              </a:rPr>
              <a:t>NEED TO DEAL TO IT</a:t>
            </a:r>
            <a:endParaRPr lang="en-NZ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3584223"/>
            <a:ext cx="2095500" cy="18383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65177" y="6307950"/>
            <a:ext cx="4575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Learning Module 1:  Workplace Bullying</a:t>
            </a:r>
            <a:endParaRPr lang="en-NZ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490851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502"/>
    </mc:Choice>
    <mc:Fallback>
      <p:transition spd="slow" advTm="105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For more information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See “</a:t>
            </a:r>
            <a:r>
              <a:rPr lang="en-NZ" u="sng" dirty="0" smtClean="0">
                <a:solidFill>
                  <a:schemeClr val="accent6">
                    <a:lumMod val="75000"/>
                  </a:schemeClr>
                </a:solidFill>
                <a:hlinkClick r:id="rId2" action="ppaction://hlinkpres?slideindex=1&amp;slidetitle="/>
              </a:rPr>
              <a:t>Preventing Bullying in Your Workplace</a:t>
            </a:r>
            <a:r>
              <a:rPr lang="en-NZ" dirty="0" smtClean="0"/>
              <a:t>” for steps employers can take</a:t>
            </a:r>
          </a:p>
          <a:p>
            <a:endParaRPr lang="en-NZ" dirty="0"/>
          </a:p>
          <a:p>
            <a:r>
              <a:rPr lang="en-NZ" dirty="0" smtClean="0"/>
              <a:t>For support and advice in dealing with Workplace Bullying contact:</a:t>
            </a:r>
          </a:p>
          <a:p>
            <a:pPr lvl="1"/>
            <a:r>
              <a:rPr lang="en-NZ" dirty="0" smtClean="0"/>
              <a:t>Tony McKone</a:t>
            </a:r>
            <a:br>
              <a:rPr lang="en-NZ" dirty="0" smtClean="0"/>
            </a:br>
            <a:r>
              <a:rPr lang="en-NZ" dirty="0" err="1" smtClean="0"/>
              <a:t>McKone</a:t>
            </a:r>
            <a:r>
              <a:rPr lang="en-NZ" dirty="0" smtClean="0"/>
              <a:t> Consultancy Ltd</a:t>
            </a:r>
          </a:p>
          <a:p>
            <a:pPr lvl="1"/>
            <a:r>
              <a:rPr lang="en-NZ" dirty="0" smtClean="0"/>
              <a:t>Email: </a:t>
            </a:r>
            <a:r>
              <a:rPr lang="en-NZ" dirty="0" smtClean="0">
                <a:hlinkClick r:id="rId3"/>
              </a:rPr>
              <a:t>tony@mckoneconsultancy.com</a:t>
            </a:r>
            <a:endParaRPr lang="en-NZ" dirty="0" smtClean="0"/>
          </a:p>
          <a:p>
            <a:pPr lvl="1"/>
            <a:r>
              <a:rPr lang="en-NZ" dirty="0" smtClean="0"/>
              <a:t>Phone: 027 698 2123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536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226"/>
    </mc:Choice>
    <mc:Fallback>
      <p:transition spd="slow" advTm="1922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Why should I deal to it?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If you don’t, it can reduce workplace productivity and disrupt your workplace by….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669904">
            <a:off x="648239" y="1196351"/>
            <a:ext cx="4161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dirty="0" smtClean="0">
                <a:solidFill>
                  <a:srgbClr val="FF0000"/>
                </a:solidFill>
              </a:rPr>
              <a:t>Impaired performance</a:t>
            </a:r>
            <a:endParaRPr lang="en-NZ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212740">
            <a:off x="1739844" y="2629612"/>
            <a:ext cx="4245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dirty="0" smtClean="0">
                <a:solidFill>
                  <a:schemeClr val="accent5">
                    <a:lumMod val="50000"/>
                  </a:schemeClr>
                </a:solidFill>
              </a:rPr>
              <a:t>Increased absenteeism</a:t>
            </a:r>
            <a:endParaRPr lang="en-NZ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224889">
            <a:off x="1664409" y="5447235"/>
            <a:ext cx="1925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dirty="0" smtClean="0">
                <a:solidFill>
                  <a:srgbClr val="FF0000"/>
                </a:solidFill>
              </a:rPr>
              <a:t>Low morale</a:t>
            </a:r>
            <a:endParaRPr lang="en-NZ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488925">
            <a:off x="6074373" y="5560368"/>
            <a:ext cx="3708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dirty="0" smtClean="0">
                <a:solidFill>
                  <a:schemeClr val="accent6">
                    <a:lumMod val="50000"/>
                  </a:schemeClr>
                </a:solidFill>
              </a:rPr>
              <a:t>Mistakes and accidents</a:t>
            </a:r>
            <a:endParaRPr lang="en-NZ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443433">
            <a:off x="7244130" y="4018277"/>
            <a:ext cx="4344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dirty="0" smtClean="0">
                <a:solidFill>
                  <a:schemeClr val="accent2">
                    <a:lumMod val="50000"/>
                  </a:schemeClr>
                </a:solidFill>
              </a:rPr>
              <a:t>Loss of company reputation</a:t>
            </a:r>
            <a:endParaRPr lang="en-NZ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5714" y="1506470"/>
            <a:ext cx="370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dirty="0" smtClean="0">
                <a:solidFill>
                  <a:schemeClr val="bg1"/>
                </a:solidFill>
              </a:rPr>
              <a:t>Increased staff turnover</a:t>
            </a:r>
            <a:endParaRPr lang="en-NZ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131711">
            <a:off x="7894749" y="1120462"/>
            <a:ext cx="4221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dirty="0" smtClean="0">
                <a:solidFill>
                  <a:srgbClr val="FFFF00"/>
                </a:solidFill>
              </a:rPr>
              <a:t>Difficult to attract new staff</a:t>
            </a:r>
            <a:endParaRPr lang="en-NZ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1445056">
            <a:off x="4208382" y="4803387"/>
            <a:ext cx="3472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dirty="0" smtClean="0">
                <a:solidFill>
                  <a:srgbClr val="FFFF00"/>
                </a:solidFill>
              </a:rPr>
              <a:t>Poor customer service</a:t>
            </a:r>
            <a:endParaRPr lang="en-NZ" sz="24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20851130">
            <a:off x="800429" y="4255266"/>
            <a:ext cx="3239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dirty="0" smtClean="0">
                <a:solidFill>
                  <a:schemeClr val="accent1">
                    <a:lumMod val="50000"/>
                  </a:schemeClr>
                </a:solidFill>
              </a:rPr>
              <a:t>Poor product quality</a:t>
            </a:r>
            <a:endParaRPr lang="en-NZ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7961" y="6413730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17600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690"/>
    </mc:Choice>
    <mc:Fallback>
      <p:transition spd="slow" advTm="276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1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workplace bullying?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sz="2800" dirty="0" smtClean="0"/>
              <a:t>Repeated and unreasonable behaviour directed towards a worker or group of workers that creates a risk to health and safety.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Repeated </a:t>
            </a:r>
            <a:r>
              <a:rPr lang="en-NZ" dirty="0"/>
              <a:t>means</a:t>
            </a:r>
            <a:r>
              <a:rPr lang="en-NZ" dirty="0" smtClean="0">
                <a:solidFill>
                  <a:srgbClr val="FF0000"/>
                </a:solidFill>
              </a:rPr>
              <a:t> </a:t>
            </a:r>
            <a:r>
              <a:rPr lang="en-NZ" dirty="0" smtClean="0"/>
              <a:t>behaviour</a:t>
            </a:r>
            <a:r>
              <a:rPr lang="en-NZ" dirty="0" smtClean="0">
                <a:solidFill>
                  <a:srgbClr val="FF0000"/>
                </a:solidFill>
              </a:rPr>
              <a:t> </a:t>
            </a:r>
            <a:r>
              <a:rPr lang="en-NZ" dirty="0" smtClean="0"/>
              <a:t>that is persistent and can involve a range of actions over a period time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Unreasonable behaviour </a:t>
            </a:r>
            <a:r>
              <a:rPr lang="en-NZ" dirty="0" smtClean="0"/>
              <a:t>means actions that a reasonable person would find unreasonable or unacceptable in the same circumstances</a:t>
            </a:r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3044435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745"/>
    </mc:Choice>
    <mc:Fallback>
      <p:transition spd="slow" advTm="247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Types of workplace bully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The Chronic</a:t>
            </a:r>
          </a:p>
          <a:p>
            <a:pPr lvl="1"/>
            <a:r>
              <a:rPr lang="en-NZ" sz="1600" dirty="0" smtClean="0"/>
              <a:t>Potentially has learned behaviour from childhood or may have a personality disorder.</a:t>
            </a:r>
          </a:p>
          <a:p>
            <a:pPr lvl="1"/>
            <a:r>
              <a:rPr lang="en-NZ" sz="1600" dirty="0" smtClean="0"/>
              <a:t>Does not process social information accurately</a:t>
            </a:r>
          </a:p>
          <a:p>
            <a:pPr lvl="1"/>
            <a:r>
              <a:rPr lang="en-NZ" sz="1600" dirty="0" smtClean="0"/>
              <a:t>Makes unrealistic judgements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The Opportunistic</a:t>
            </a:r>
          </a:p>
          <a:p>
            <a:pPr lvl="1"/>
            <a:r>
              <a:rPr lang="en-NZ" sz="1600" dirty="0" smtClean="0"/>
              <a:t>Generally self-centred, ambitious, and prepared to win at any cost</a:t>
            </a:r>
          </a:p>
          <a:p>
            <a:pPr lvl="1"/>
            <a:r>
              <a:rPr lang="en-NZ" sz="1600" dirty="0" smtClean="0"/>
              <a:t>Likes to control everything and everyone</a:t>
            </a:r>
          </a:p>
          <a:p>
            <a:pPr lvl="1"/>
            <a:r>
              <a:rPr lang="en-NZ" sz="1600" dirty="0" smtClean="0"/>
              <a:t>Bullies anyone seen as a threat to their ambitions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The Situational</a:t>
            </a:r>
          </a:p>
          <a:p>
            <a:pPr lvl="1"/>
            <a:r>
              <a:rPr lang="en-NZ" dirty="0" smtClean="0"/>
              <a:t>Takes advantage of a workplace situation (e.g. change, deadlines)</a:t>
            </a:r>
          </a:p>
          <a:p>
            <a:pPr lvl="1"/>
            <a:r>
              <a:rPr lang="en-NZ" dirty="0" smtClean="0"/>
              <a:t>Likely to join a pack and be involved in “mobbing”  people lower down than them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051255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804"/>
    </mc:Choice>
    <mc:Fallback>
      <p:transition spd="slow" advTm="348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4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Bullying from managers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Deliberate and repeated targeting of an employee</a:t>
            </a:r>
          </a:p>
          <a:p>
            <a:r>
              <a:rPr lang="en-NZ" dirty="0" smtClean="0"/>
              <a:t>Isolation of the employee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 smtClean="0">
                <a:solidFill>
                  <a:srgbClr val="FF0000"/>
                </a:solidFill>
              </a:rPr>
              <a:t>Serial bullying </a:t>
            </a:r>
            <a:r>
              <a:rPr lang="en-NZ" dirty="0" smtClean="0"/>
              <a:t>by a manager….</a:t>
            </a:r>
          </a:p>
          <a:p>
            <a:r>
              <a:rPr lang="en-NZ" dirty="0"/>
              <a:t>Pattern is repeated, by picking on one person after another, leading to a string of resignations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3486555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209"/>
    </mc:Choice>
    <mc:Fallback>
      <p:transition spd="slow" advTm="172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Bullying of managers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Employee(s) withdraw co-operation or communication with their manager</a:t>
            </a:r>
          </a:p>
          <a:p>
            <a:r>
              <a:rPr lang="en-NZ" dirty="0" smtClean="0"/>
              <a:t>Individual(s) can also be chronic, opportunistic, or situational in their bullying toward their manager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4213527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073"/>
    </mc:Choice>
    <mc:Fallback>
      <p:transition spd="slow" advTm="130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Bullying by colleagues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Unwelcome comments, gestures or conduct</a:t>
            </a:r>
          </a:p>
          <a:p>
            <a:r>
              <a:rPr lang="en-NZ" dirty="0" smtClean="0"/>
              <a:t>Physical, degrading or threatening behaviour</a:t>
            </a:r>
          </a:p>
          <a:p>
            <a:r>
              <a:rPr lang="en-NZ" dirty="0" smtClean="0"/>
              <a:t>Abuse of power</a:t>
            </a:r>
          </a:p>
          <a:p>
            <a:r>
              <a:rPr lang="en-NZ" dirty="0" smtClean="0"/>
              <a:t>Isolation, discrimination</a:t>
            </a:r>
          </a:p>
          <a:p>
            <a:r>
              <a:rPr lang="en-NZ" dirty="0" smtClean="0"/>
              <a:t>Put downs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2031057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242"/>
    </mc:Choice>
    <mc:Fallback>
      <p:transition spd="slow" advTm="192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Bullying by clients/customers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Client claims a perceived right in abusive, threatening or physically violent way</a:t>
            </a:r>
          </a:p>
          <a:p>
            <a:endParaRPr lang="en-NZ" dirty="0"/>
          </a:p>
          <a:p>
            <a:r>
              <a:rPr lang="en-NZ" dirty="0" smtClean="0"/>
              <a:t>Employers need to protect employees from clients behaviour</a:t>
            </a:r>
          </a:p>
          <a:p>
            <a:r>
              <a:rPr lang="en-NZ" dirty="0" smtClean="0"/>
              <a:t>… and clients from similar behaviour from employees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2149187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897"/>
    </mc:Choice>
    <mc:Fallback>
      <p:transition spd="slow" advTm="158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Effects of bullying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Low self-esteem, negative emotions, depression</a:t>
            </a:r>
          </a:p>
          <a:p>
            <a:r>
              <a:rPr lang="en-NZ" dirty="0" smtClean="0"/>
              <a:t>Anxiety, stress, fatigue, and burnout</a:t>
            </a:r>
          </a:p>
          <a:p>
            <a:r>
              <a:rPr lang="en-NZ" dirty="0" smtClean="0"/>
              <a:t>Feelings of reduced personal control and helplessness</a:t>
            </a:r>
          </a:p>
          <a:p>
            <a:r>
              <a:rPr lang="en-NZ" dirty="0" smtClean="0"/>
              <a:t>Post-traumatic stress disorder</a:t>
            </a:r>
          </a:p>
          <a:p>
            <a:r>
              <a:rPr lang="en-NZ" dirty="0" smtClean="0"/>
              <a:t>Poor health</a:t>
            </a:r>
          </a:p>
          <a:p>
            <a:r>
              <a:rPr lang="en-NZ" dirty="0" smtClean="0"/>
              <a:t>Potential increased use of alcohol or drugs as coping mechanism</a:t>
            </a:r>
          </a:p>
          <a:p>
            <a:r>
              <a:rPr lang="en-NZ" dirty="0" smtClean="0"/>
              <a:t>Possible serious physical, emotional and mental health issues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78" y="6153852"/>
            <a:ext cx="2630487" cy="43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961" y="6400283"/>
            <a:ext cx="2919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smtClean="0"/>
              <a:t>Source: WorkSafe NZ – February 2014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2525982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426"/>
    </mc:Choice>
    <mc:Fallback>
      <p:transition spd="slow" advTm="274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103</TotalTime>
  <Words>479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Slice</vt:lpstr>
      <vt:lpstr>Workplace Bullying</vt:lpstr>
      <vt:lpstr>Why should I deal to it?</vt:lpstr>
      <vt:lpstr>What is workplace bullying?</vt:lpstr>
      <vt:lpstr>Types of workplace bully</vt:lpstr>
      <vt:lpstr>Bullying from managers</vt:lpstr>
      <vt:lpstr>Bullying of managers</vt:lpstr>
      <vt:lpstr>Bullying by colleagues</vt:lpstr>
      <vt:lpstr>Bullying by clients/customers</vt:lpstr>
      <vt:lpstr>Effects of bullying</vt:lpstr>
      <vt:lpstr>For more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</dc:title>
  <dc:creator>McKone Consultancy</dc:creator>
  <cp:lastModifiedBy>McKone Consultancy</cp:lastModifiedBy>
  <cp:revision>21</cp:revision>
  <dcterms:created xsi:type="dcterms:W3CDTF">2015-04-22T22:24:32Z</dcterms:created>
  <dcterms:modified xsi:type="dcterms:W3CDTF">2015-04-23T00:07:39Z</dcterms:modified>
</cp:coreProperties>
</file>